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1" r:id="rId18"/>
    <p:sldId id="273" r:id="rId19"/>
    <p:sldId id="274" r:id="rId20"/>
    <p:sldId id="275" r:id="rId21"/>
    <p:sldId id="276" r:id="rId22"/>
    <p:sldId id="277" r:id="rId23"/>
    <p:sldId id="278" r:id="rId24"/>
    <p:sldId id="27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55EB4C69-F6F7-4CF4-B1A9-CC7B87D491B4}" type="datetimeFigureOut">
              <a:rPr lang="en-US" smtClean="0"/>
              <a:pPr/>
              <a:t>4/27/2011</a:t>
            </a:fld>
            <a:endParaRPr lang="en-US"/>
          </a:p>
        </p:txBody>
      </p:sp>
      <p:sp>
        <p:nvSpPr>
          <p:cNvPr id="16" name="Slide Number Placeholder 15"/>
          <p:cNvSpPr>
            <a:spLocks noGrp="1"/>
          </p:cNvSpPr>
          <p:nvPr>
            <p:ph type="sldNum" sz="quarter" idx="11"/>
          </p:nvPr>
        </p:nvSpPr>
        <p:spPr/>
        <p:txBody>
          <a:bodyPr/>
          <a:lstStyle/>
          <a:p>
            <a:fld id="{AF4AD210-4E45-4B7E-BF88-AD7A0FACD517}"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5EB4C69-F6F7-4CF4-B1A9-CC7B87D491B4}" type="datetimeFigureOut">
              <a:rPr lang="en-US" smtClean="0"/>
              <a:pPr/>
              <a:t>4/27/2011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4AD210-4E45-4B7E-BF88-AD7A0FACD51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5EB4C69-F6F7-4CF4-B1A9-CC7B87D491B4}" type="datetimeFigureOut">
              <a:rPr lang="en-US" smtClean="0"/>
              <a:pPr/>
              <a:t>4/27/2011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4AD210-4E45-4B7E-BF88-AD7A0FACD51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55EB4C69-F6F7-4CF4-B1A9-CC7B87D491B4}" type="datetimeFigureOut">
              <a:rPr lang="en-US" smtClean="0"/>
              <a:pPr/>
              <a:t>4/27/2011</a:t>
            </a:fld>
            <a:endParaRPr lang="en-US"/>
          </a:p>
        </p:txBody>
      </p:sp>
      <p:sp>
        <p:nvSpPr>
          <p:cNvPr id="15" name="Slide Number Placeholder 14"/>
          <p:cNvSpPr>
            <a:spLocks noGrp="1"/>
          </p:cNvSpPr>
          <p:nvPr>
            <p:ph type="sldNum" sz="quarter" idx="15"/>
          </p:nvPr>
        </p:nvSpPr>
        <p:spPr/>
        <p:txBody>
          <a:bodyPr/>
          <a:lstStyle>
            <a:lvl1pPr algn="ctr">
              <a:defRPr/>
            </a:lvl1pPr>
          </a:lstStyle>
          <a:p>
            <a:fld id="{AF4AD210-4E45-4B7E-BF88-AD7A0FACD517}"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5EB4C69-F6F7-4CF4-B1A9-CC7B87D491B4}" type="datetimeFigureOut">
              <a:rPr lang="en-US" smtClean="0"/>
              <a:pPr/>
              <a:t>4/27/2011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4AD210-4E45-4B7E-BF88-AD7A0FACD517}"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EB4C69-F6F7-4CF4-B1A9-CC7B87D491B4}" type="datetimeFigureOut">
              <a:rPr lang="en-US" smtClean="0"/>
              <a:pPr/>
              <a:t>4/27/2011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4AD210-4E45-4B7E-BF88-AD7A0FACD517}"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AF4AD210-4E45-4B7E-BF88-AD7A0FACD517}"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55EB4C69-F6F7-4CF4-B1A9-CC7B87D491B4}" type="datetimeFigureOut">
              <a:rPr lang="en-US" smtClean="0"/>
              <a:pPr/>
              <a:t>4/27/2011</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55EB4C69-F6F7-4CF4-B1A9-CC7B87D491B4}" type="datetimeFigureOut">
              <a:rPr lang="en-US" smtClean="0"/>
              <a:pPr/>
              <a:t>4/27/2011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F4AD210-4E45-4B7E-BF88-AD7A0FACD517}"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EB4C69-F6F7-4CF4-B1A9-CC7B87D491B4}" type="datetimeFigureOut">
              <a:rPr lang="en-US" smtClean="0"/>
              <a:pPr/>
              <a:t>4/27/2011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F4AD210-4E45-4B7E-BF88-AD7A0FACD51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55EB4C69-F6F7-4CF4-B1A9-CC7B87D491B4}" type="datetimeFigureOut">
              <a:rPr lang="en-US" smtClean="0"/>
              <a:pPr/>
              <a:t>4/27/2011</a:t>
            </a:fld>
            <a:endParaRPr lang="en-US"/>
          </a:p>
        </p:txBody>
      </p:sp>
      <p:sp>
        <p:nvSpPr>
          <p:cNvPr id="9" name="Slide Number Placeholder 8"/>
          <p:cNvSpPr>
            <a:spLocks noGrp="1"/>
          </p:cNvSpPr>
          <p:nvPr>
            <p:ph type="sldNum" sz="quarter" idx="15"/>
          </p:nvPr>
        </p:nvSpPr>
        <p:spPr/>
        <p:txBody>
          <a:bodyPr/>
          <a:lstStyle/>
          <a:p>
            <a:fld id="{AF4AD210-4E45-4B7E-BF88-AD7A0FACD517}"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55EB4C69-F6F7-4CF4-B1A9-CC7B87D491B4}" type="datetimeFigureOut">
              <a:rPr lang="en-US" smtClean="0"/>
              <a:pPr/>
              <a:t>4/27/2011</a:t>
            </a:fld>
            <a:endParaRPr lang="en-US"/>
          </a:p>
        </p:txBody>
      </p:sp>
      <p:sp>
        <p:nvSpPr>
          <p:cNvPr id="9" name="Slide Number Placeholder 8"/>
          <p:cNvSpPr>
            <a:spLocks noGrp="1"/>
          </p:cNvSpPr>
          <p:nvPr>
            <p:ph type="sldNum" sz="quarter" idx="11"/>
          </p:nvPr>
        </p:nvSpPr>
        <p:spPr/>
        <p:txBody>
          <a:bodyPr/>
          <a:lstStyle/>
          <a:p>
            <a:fld id="{AF4AD210-4E45-4B7E-BF88-AD7A0FACD517}"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55EB4C69-F6F7-4CF4-B1A9-CC7B87D491B4}" type="datetimeFigureOut">
              <a:rPr lang="en-US" smtClean="0"/>
              <a:pPr/>
              <a:t>4/27/2011</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AF4AD210-4E45-4B7E-BF88-AD7A0FACD517}"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2286000" y="762000"/>
            <a:ext cx="3810000" cy="5133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2" cstate="print"/>
          <a:srcRect/>
          <a:stretch>
            <a:fillRect/>
          </a:stretch>
        </p:blipFill>
        <p:spPr bwMode="auto">
          <a:xfrm>
            <a:off x="533400" y="762000"/>
            <a:ext cx="8041506" cy="5239544"/>
          </a:xfrm>
          <a:prstGeom prst="rect">
            <a:avLst/>
          </a:prstGeom>
          <a:noFill/>
          <a:ln w="9525">
            <a:noFill/>
            <a:miter lim="800000"/>
            <a:headEnd/>
            <a:tailEnd/>
          </a:ln>
        </p:spPr>
      </p:pic>
      <p:sp>
        <p:nvSpPr>
          <p:cNvPr id="2" name="Title 1"/>
          <p:cNvSpPr>
            <a:spLocks noGrp="1"/>
          </p:cNvSpPr>
          <p:nvPr>
            <p:ph type="title"/>
          </p:nvPr>
        </p:nvSpPr>
        <p:spPr/>
        <p:txBody>
          <a:bodyPr/>
          <a:lstStyle/>
          <a:p>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Grp="1" noChangeAspect="1" noChangeArrowheads="1"/>
          </p:cNvPicPr>
          <p:nvPr>
            <p:ph idx="1"/>
          </p:nvPr>
        </p:nvPicPr>
        <p:blipFill>
          <a:blip r:embed="rId2" cstate="print"/>
          <a:srcRect/>
          <a:stretch>
            <a:fillRect/>
          </a:stretch>
        </p:blipFill>
        <p:spPr bwMode="auto">
          <a:xfrm>
            <a:off x="2590800" y="2286000"/>
            <a:ext cx="3886200" cy="2962275"/>
          </a:xfrm>
          <a:prstGeom prst="rect">
            <a:avLst/>
          </a:prstGeom>
          <a:noFill/>
          <a:ln w="9525">
            <a:noFill/>
            <a:miter lim="800000"/>
            <a:headEnd/>
            <a:tailEnd/>
          </a:ln>
        </p:spPr>
      </p:pic>
      <p:sp>
        <p:nvSpPr>
          <p:cNvPr id="2" name="Title 1"/>
          <p:cNvSpPr>
            <a:spLocks noGrp="1"/>
          </p:cNvSpPr>
          <p:nvPr>
            <p:ph type="title"/>
          </p:nvPr>
        </p:nvSpPr>
        <p:spPr/>
        <p:txBody>
          <a:bodyPr/>
          <a:lstStyle/>
          <a:p>
            <a:endParaRPr lang="en-US" dirty="0"/>
          </a:p>
        </p:txBody>
      </p:sp>
      <p:pic>
        <p:nvPicPr>
          <p:cNvPr id="7170" name="Picture 2"/>
          <p:cNvPicPr>
            <a:picLocks noChangeAspect="1" noChangeArrowheads="1"/>
          </p:cNvPicPr>
          <p:nvPr/>
        </p:nvPicPr>
        <p:blipFill>
          <a:blip r:embed="rId3" cstate="print"/>
          <a:srcRect/>
          <a:stretch>
            <a:fillRect/>
          </a:stretch>
        </p:blipFill>
        <p:spPr bwMode="auto">
          <a:xfrm>
            <a:off x="228600" y="0"/>
            <a:ext cx="3895725" cy="2847975"/>
          </a:xfrm>
          <a:prstGeom prst="rect">
            <a:avLst/>
          </a:prstGeom>
          <a:noFill/>
          <a:ln w="9525">
            <a:noFill/>
            <a:miter lim="800000"/>
            <a:headEnd/>
            <a:tailEnd/>
          </a:ln>
        </p:spPr>
      </p:pic>
      <p:pic>
        <p:nvPicPr>
          <p:cNvPr id="7172" name="Picture 4"/>
          <p:cNvPicPr>
            <a:picLocks noChangeAspect="1" noChangeArrowheads="1"/>
          </p:cNvPicPr>
          <p:nvPr/>
        </p:nvPicPr>
        <p:blipFill>
          <a:blip r:embed="rId4" cstate="print"/>
          <a:srcRect/>
          <a:stretch>
            <a:fillRect/>
          </a:stretch>
        </p:blipFill>
        <p:spPr bwMode="auto">
          <a:xfrm>
            <a:off x="5334000" y="0"/>
            <a:ext cx="3810000" cy="2933700"/>
          </a:xfrm>
          <a:prstGeom prst="rect">
            <a:avLst/>
          </a:prstGeom>
          <a:noFill/>
          <a:ln w="9525">
            <a:noFill/>
            <a:miter lim="800000"/>
            <a:headEnd/>
            <a:tailEnd/>
          </a:ln>
        </p:spPr>
      </p:pic>
      <p:pic>
        <p:nvPicPr>
          <p:cNvPr id="7173" name="Picture 5"/>
          <p:cNvPicPr>
            <a:picLocks noChangeAspect="1" noChangeArrowheads="1"/>
          </p:cNvPicPr>
          <p:nvPr/>
        </p:nvPicPr>
        <p:blipFill>
          <a:blip r:embed="rId5" cstate="print"/>
          <a:srcRect/>
          <a:stretch>
            <a:fillRect/>
          </a:stretch>
        </p:blipFill>
        <p:spPr bwMode="auto">
          <a:xfrm>
            <a:off x="5562600" y="4019550"/>
            <a:ext cx="3781425" cy="2838450"/>
          </a:xfrm>
          <a:prstGeom prst="rect">
            <a:avLst/>
          </a:prstGeom>
          <a:noFill/>
          <a:ln w="9525">
            <a:noFill/>
            <a:miter lim="800000"/>
            <a:headEnd/>
            <a:tailEnd/>
          </a:ln>
        </p:spPr>
      </p:pic>
      <p:pic>
        <p:nvPicPr>
          <p:cNvPr id="7174" name="Picture 6"/>
          <p:cNvPicPr>
            <a:picLocks noChangeAspect="1" noChangeArrowheads="1"/>
          </p:cNvPicPr>
          <p:nvPr/>
        </p:nvPicPr>
        <p:blipFill>
          <a:blip r:embed="rId6" cstate="print"/>
          <a:srcRect/>
          <a:stretch>
            <a:fillRect/>
          </a:stretch>
        </p:blipFill>
        <p:spPr bwMode="auto">
          <a:xfrm>
            <a:off x="304800" y="3924300"/>
            <a:ext cx="2686050" cy="2933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Grp="1" noChangeAspect="1" noChangeArrowheads="1"/>
          </p:cNvPicPr>
          <p:nvPr>
            <p:ph idx="1"/>
          </p:nvPr>
        </p:nvPicPr>
        <p:blipFill>
          <a:blip r:embed="rId2" cstate="print"/>
          <a:srcRect/>
          <a:stretch>
            <a:fillRect/>
          </a:stretch>
        </p:blipFill>
        <p:spPr bwMode="auto">
          <a:xfrm>
            <a:off x="609600" y="1371600"/>
            <a:ext cx="3638550" cy="3810000"/>
          </a:xfrm>
          <a:prstGeom prst="rect">
            <a:avLst/>
          </a:prstGeom>
          <a:noFill/>
          <a:ln w="9525">
            <a:noFill/>
            <a:miter lim="800000"/>
            <a:headEnd/>
            <a:tailEnd/>
          </a:ln>
        </p:spPr>
      </p:pic>
      <p:sp>
        <p:nvSpPr>
          <p:cNvPr id="2" name="Title 1"/>
          <p:cNvSpPr>
            <a:spLocks noGrp="1"/>
          </p:cNvSpPr>
          <p:nvPr>
            <p:ph type="title"/>
          </p:nvPr>
        </p:nvSpPr>
        <p:spPr/>
        <p:txBody>
          <a:bodyPr/>
          <a:lstStyle/>
          <a:p>
            <a:r>
              <a:rPr lang="en-US" b="1" i="1" dirty="0" err="1"/>
              <a:t>Tanforan</a:t>
            </a:r>
            <a:endParaRPr lang="en-US" dirty="0"/>
          </a:p>
        </p:txBody>
      </p:sp>
      <p:pic>
        <p:nvPicPr>
          <p:cNvPr id="8195" name="Picture 3"/>
          <p:cNvPicPr>
            <a:picLocks noChangeAspect="1" noChangeArrowheads="1"/>
          </p:cNvPicPr>
          <p:nvPr/>
        </p:nvPicPr>
        <p:blipFill>
          <a:blip r:embed="rId3" cstate="print"/>
          <a:srcRect/>
          <a:stretch>
            <a:fillRect/>
          </a:stretch>
        </p:blipFill>
        <p:spPr bwMode="auto">
          <a:xfrm>
            <a:off x="5105400" y="1371600"/>
            <a:ext cx="3895725" cy="2895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Barracks </a:t>
            </a:r>
            <a:r>
              <a:rPr lang="en-US" dirty="0"/>
              <a:t>for Homes</a:t>
            </a:r>
          </a:p>
          <a:p>
            <a:r>
              <a:rPr lang="en-US" dirty="0" smtClean="0"/>
              <a:t>250-300 </a:t>
            </a:r>
            <a:r>
              <a:rPr lang="en-US" dirty="0"/>
              <a:t>per Block of 12 barracks</a:t>
            </a:r>
          </a:p>
          <a:p>
            <a:r>
              <a:rPr lang="en-US" dirty="0" smtClean="0"/>
              <a:t>Outside </a:t>
            </a:r>
            <a:r>
              <a:rPr lang="en-US" dirty="0"/>
              <a:t>Latrines/Washrooms</a:t>
            </a:r>
          </a:p>
          <a:p>
            <a:r>
              <a:rPr lang="en-US" dirty="0" smtClean="0"/>
              <a:t>Mess </a:t>
            </a:r>
            <a:r>
              <a:rPr lang="en-US" dirty="0"/>
              <a:t>Halls</a:t>
            </a:r>
          </a:p>
          <a:p>
            <a:r>
              <a:rPr lang="en-US" dirty="0" smtClean="0"/>
              <a:t>Loss </a:t>
            </a:r>
            <a:r>
              <a:rPr lang="en-US" dirty="0"/>
              <a:t>of Privacy</a:t>
            </a:r>
          </a:p>
          <a:p>
            <a:r>
              <a:rPr lang="en-US" dirty="0" err="1" smtClean="0"/>
              <a:t>Inclimate</a:t>
            </a:r>
            <a:r>
              <a:rPr lang="en-US" dirty="0" smtClean="0"/>
              <a:t> </a:t>
            </a:r>
            <a:r>
              <a:rPr lang="en-US" dirty="0"/>
              <a:t>weather, dust, desolation</a:t>
            </a:r>
          </a:p>
          <a:p>
            <a:r>
              <a:rPr lang="en-US" dirty="0" smtClean="0"/>
              <a:t>Guard </a:t>
            </a:r>
            <a:r>
              <a:rPr lang="en-US" dirty="0"/>
              <a:t>Towers</a:t>
            </a:r>
          </a:p>
        </p:txBody>
      </p:sp>
      <p:sp>
        <p:nvSpPr>
          <p:cNvPr id="2" name="Title 1"/>
          <p:cNvSpPr>
            <a:spLocks noGrp="1"/>
          </p:cNvSpPr>
          <p:nvPr>
            <p:ph type="title"/>
          </p:nvPr>
        </p:nvSpPr>
        <p:spPr/>
        <p:txBody>
          <a:bodyPr>
            <a:normAutofit fontScale="90000"/>
          </a:bodyPr>
          <a:lstStyle/>
          <a:p>
            <a:r>
              <a:rPr lang="en-US" b="1" i="1" dirty="0" smtClean="0"/>
              <a:t>Life Behind Barbed Wire</a:t>
            </a:r>
            <a:br>
              <a:rPr lang="en-US" b="1" i="1" dirty="0" smtClean="0"/>
            </a:b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Grp="1" noChangeAspect="1" noChangeArrowheads="1"/>
          </p:cNvPicPr>
          <p:nvPr>
            <p:ph idx="1"/>
          </p:nvPr>
        </p:nvPicPr>
        <p:blipFill>
          <a:blip r:embed="rId2" cstate="print"/>
          <a:srcRect/>
          <a:stretch>
            <a:fillRect/>
          </a:stretch>
        </p:blipFill>
        <p:spPr bwMode="auto">
          <a:xfrm>
            <a:off x="228600" y="228600"/>
            <a:ext cx="2914650" cy="2933700"/>
          </a:xfrm>
          <a:prstGeom prst="rect">
            <a:avLst/>
          </a:prstGeom>
          <a:noFill/>
          <a:ln w="9525">
            <a:noFill/>
            <a:miter lim="800000"/>
            <a:headEnd/>
            <a:tailEnd/>
          </a:ln>
        </p:spPr>
      </p:pic>
      <p:sp>
        <p:nvSpPr>
          <p:cNvPr id="2" name="Title 1"/>
          <p:cNvSpPr>
            <a:spLocks noGrp="1"/>
          </p:cNvSpPr>
          <p:nvPr>
            <p:ph type="title"/>
          </p:nvPr>
        </p:nvSpPr>
        <p:spPr/>
        <p:txBody>
          <a:bodyPr/>
          <a:lstStyle/>
          <a:p>
            <a:endParaRPr lang="en-US"/>
          </a:p>
        </p:txBody>
      </p:sp>
      <p:pic>
        <p:nvPicPr>
          <p:cNvPr id="9219" name="Picture 3"/>
          <p:cNvPicPr>
            <a:picLocks noChangeAspect="1" noChangeArrowheads="1"/>
          </p:cNvPicPr>
          <p:nvPr/>
        </p:nvPicPr>
        <p:blipFill>
          <a:blip r:embed="rId3" cstate="print"/>
          <a:srcRect/>
          <a:stretch>
            <a:fillRect/>
          </a:stretch>
        </p:blipFill>
        <p:spPr bwMode="auto">
          <a:xfrm>
            <a:off x="3581400" y="0"/>
            <a:ext cx="5257800" cy="3248025"/>
          </a:xfrm>
          <a:prstGeom prst="rect">
            <a:avLst/>
          </a:prstGeom>
          <a:noFill/>
          <a:ln w="9525">
            <a:noFill/>
            <a:miter lim="800000"/>
            <a:headEnd/>
            <a:tailEnd/>
          </a:ln>
        </p:spPr>
      </p:pic>
      <p:pic>
        <p:nvPicPr>
          <p:cNvPr id="9220" name="Picture 4"/>
          <p:cNvPicPr>
            <a:picLocks noChangeAspect="1" noChangeArrowheads="1"/>
          </p:cNvPicPr>
          <p:nvPr/>
        </p:nvPicPr>
        <p:blipFill>
          <a:blip r:embed="rId4" cstate="print"/>
          <a:srcRect/>
          <a:stretch>
            <a:fillRect/>
          </a:stretch>
        </p:blipFill>
        <p:spPr bwMode="auto">
          <a:xfrm>
            <a:off x="3581400" y="3505200"/>
            <a:ext cx="2428875" cy="1866900"/>
          </a:xfrm>
          <a:prstGeom prst="rect">
            <a:avLst/>
          </a:prstGeom>
          <a:noFill/>
          <a:ln w="9525">
            <a:noFill/>
            <a:miter lim="800000"/>
            <a:headEnd/>
            <a:tailEnd/>
          </a:ln>
        </p:spPr>
      </p:pic>
      <p:pic>
        <p:nvPicPr>
          <p:cNvPr id="9221" name="Picture 5"/>
          <p:cNvPicPr>
            <a:picLocks noChangeAspect="1" noChangeArrowheads="1"/>
          </p:cNvPicPr>
          <p:nvPr/>
        </p:nvPicPr>
        <p:blipFill>
          <a:blip r:embed="rId5" cstate="print"/>
          <a:srcRect/>
          <a:stretch>
            <a:fillRect/>
          </a:stretch>
        </p:blipFill>
        <p:spPr bwMode="auto">
          <a:xfrm>
            <a:off x="0" y="3429000"/>
            <a:ext cx="3009900" cy="2924175"/>
          </a:xfrm>
          <a:prstGeom prst="rect">
            <a:avLst/>
          </a:prstGeom>
          <a:noFill/>
          <a:ln w="9525">
            <a:noFill/>
            <a:miter lim="800000"/>
            <a:headEnd/>
            <a:tailEnd/>
          </a:ln>
        </p:spPr>
      </p:pic>
      <p:pic>
        <p:nvPicPr>
          <p:cNvPr id="9222" name="Picture 6"/>
          <p:cNvPicPr>
            <a:picLocks noChangeAspect="1" noChangeArrowheads="1"/>
          </p:cNvPicPr>
          <p:nvPr/>
        </p:nvPicPr>
        <p:blipFill>
          <a:blip r:embed="rId6" cstate="print"/>
          <a:srcRect/>
          <a:stretch>
            <a:fillRect/>
          </a:stretch>
        </p:blipFill>
        <p:spPr bwMode="auto">
          <a:xfrm>
            <a:off x="5943600" y="4800600"/>
            <a:ext cx="2495550" cy="1743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Attempt </a:t>
            </a:r>
            <a:r>
              <a:rPr lang="en-US" dirty="0"/>
              <a:t>to be ‘normal’</a:t>
            </a:r>
          </a:p>
          <a:p>
            <a:r>
              <a:rPr lang="en-US" dirty="0" smtClean="0"/>
              <a:t>Schools</a:t>
            </a:r>
            <a:r>
              <a:rPr lang="en-US" dirty="0"/>
              <a:t>, Churches, Civic Associations</a:t>
            </a:r>
          </a:p>
          <a:p>
            <a:r>
              <a:rPr lang="en-US" dirty="0" smtClean="0"/>
              <a:t>Camp </a:t>
            </a:r>
            <a:r>
              <a:rPr lang="en-US" dirty="0"/>
              <a:t>Council Form of Government</a:t>
            </a:r>
          </a:p>
          <a:p>
            <a:r>
              <a:rPr lang="en-US" dirty="0" smtClean="0"/>
              <a:t>Sports</a:t>
            </a:r>
            <a:r>
              <a:rPr lang="en-US" dirty="0"/>
              <a:t>, Recreation</a:t>
            </a:r>
          </a:p>
          <a:p>
            <a:r>
              <a:rPr lang="en-US" dirty="0" smtClean="0"/>
              <a:t>Lines </a:t>
            </a:r>
            <a:r>
              <a:rPr lang="en-US" dirty="0"/>
              <a:t>for everything</a:t>
            </a:r>
          </a:p>
          <a:p>
            <a:r>
              <a:rPr lang="en-US" dirty="0" smtClean="0"/>
              <a:t>Disruption </a:t>
            </a:r>
            <a:r>
              <a:rPr lang="en-US" dirty="0"/>
              <a:t>of Family Life</a:t>
            </a:r>
          </a:p>
          <a:p>
            <a:r>
              <a:rPr lang="en-US" dirty="0" smtClean="0"/>
              <a:t>All </a:t>
            </a:r>
            <a:r>
              <a:rPr lang="en-US" dirty="0"/>
              <a:t>adults were assigned jobs</a:t>
            </a:r>
          </a:p>
        </p:txBody>
      </p:sp>
      <p:sp>
        <p:nvSpPr>
          <p:cNvPr id="2" name="Title 1"/>
          <p:cNvSpPr>
            <a:spLocks noGrp="1"/>
          </p:cNvSpPr>
          <p:nvPr>
            <p:ph type="title"/>
          </p:nvPr>
        </p:nvSpPr>
        <p:spPr/>
        <p:txBody>
          <a:bodyPr>
            <a:normAutofit fontScale="90000"/>
          </a:bodyPr>
          <a:lstStyle/>
          <a:p>
            <a:r>
              <a:rPr lang="en-US" b="1" i="1" dirty="0" smtClean="0"/>
              <a:t>Life in Camp</a:t>
            </a:r>
            <a:br>
              <a:rPr lang="en-US" b="1" i="1" dirty="0" smtClean="0"/>
            </a:b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Grp="1" noChangeAspect="1" noChangeArrowheads="1"/>
          </p:cNvPicPr>
          <p:nvPr>
            <p:ph idx="1"/>
          </p:nvPr>
        </p:nvPicPr>
        <p:blipFill>
          <a:blip r:embed="rId2" cstate="print"/>
          <a:srcRect/>
          <a:stretch>
            <a:fillRect/>
          </a:stretch>
        </p:blipFill>
        <p:spPr bwMode="auto">
          <a:xfrm>
            <a:off x="152400" y="228600"/>
            <a:ext cx="3810000" cy="2857500"/>
          </a:xfrm>
          <a:prstGeom prst="rect">
            <a:avLst/>
          </a:prstGeom>
          <a:noFill/>
          <a:ln w="9525">
            <a:noFill/>
            <a:miter lim="800000"/>
            <a:headEnd/>
            <a:tailEnd/>
          </a:ln>
        </p:spPr>
      </p:pic>
      <p:sp>
        <p:nvSpPr>
          <p:cNvPr id="2" name="Title 1"/>
          <p:cNvSpPr>
            <a:spLocks noGrp="1"/>
          </p:cNvSpPr>
          <p:nvPr>
            <p:ph type="title"/>
          </p:nvPr>
        </p:nvSpPr>
        <p:spPr/>
        <p:txBody>
          <a:bodyPr/>
          <a:lstStyle/>
          <a:p>
            <a:endParaRPr lang="en-US"/>
          </a:p>
        </p:txBody>
      </p:sp>
      <p:pic>
        <p:nvPicPr>
          <p:cNvPr id="11267" name="Picture 3"/>
          <p:cNvPicPr>
            <a:picLocks noChangeAspect="1" noChangeArrowheads="1"/>
          </p:cNvPicPr>
          <p:nvPr/>
        </p:nvPicPr>
        <p:blipFill>
          <a:blip r:embed="rId3" cstate="print"/>
          <a:srcRect/>
          <a:stretch>
            <a:fillRect/>
          </a:stretch>
        </p:blipFill>
        <p:spPr bwMode="auto">
          <a:xfrm>
            <a:off x="5486400" y="304800"/>
            <a:ext cx="3181350" cy="2562225"/>
          </a:xfrm>
          <a:prstGeom prst="rect">
            <a:avLst/>
          </a:prstGeom>
          <a:noFill/>
          <a:ln w="9525">
            <a:noFill/>
            <a:miter lim="800000"/>
            <a:headEnd/>
            <a:tailEnd/>
          </a:ln>
        </p:spPr>
      </p:pic>
      <p:pic>
        <p:nvPicPr>
          <p:cNvPr id="11268" name="Picture 4"/>
          <p:cNvPicPr>
            <a:picLocks noChangeAspect="1" noChangeArrowheads="1"/>
          </p:cNvPicPr>
          <p:nvPr/>
        </p:nvPicPr>
        <p:blipFill>
          <a:blip r:embed="rId4" cstate="print"/>
          <a:srcRect/>
          <a:stretch>
            <a:fillRect/>
          </a:stretch>
        </p:blipFill>
        <p:spPr bwMode="auto">
          <a:xfrm>
            <a:off x="2971800" y="3810000"/>
            <a:ext cx="3533775" cy="2647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Grp="1" noChangeAspect="1" noChangeArrowheads="1"/>
          </p:cNvPicPr>
          <p:nvPr>
            <p:ph idx="1"/>
          </p:nvPr>
        </p:nvPicPr>
        <p:blipFill>
          <a:blip r:embed="rId2" cstate="print"/>
          <a:srcRect/>
          <a:stretch>
            <a:fillRect/>
          </a:stretch>
        </p:blipFill>
        <p:spPr bwMode="auto">
          <a:xfrm>
            <a:off x="1676400" y="2057400"/>
            <a:ext cx="5619750" cy="3909391"/>
          </a:xfrm>
          <a:prstGeom prst="rect">
            <a:avLst/>
          </a:prstGeom>
          <a:noFill/>
          <a:ln w="9525">
            <a:noFill/>
            <a:miter lim="800000"/>
            <a:headEnd/>
            <a:tailEnd/>
          </a:ln>
        </p:spPr>
      </p:pic>
      <p:sp>
        <p:nvSpPr>
          <p:cNvPr id="2" name="Title 1"/>
          <p:cNvSpPr>
            <a:spLocks noGrp="1"/>
          </p:cNvSpPr>
          <p:nvPr>
            <p:ph type="title"/>
          </p:nvPr>
        </p:nvSpPr>
        <p:spPr/>
        <p:txBody>
          <a:bodyPr>
            <a:normAutofit fontScale="90000"/>
          </a:bodyPr>
          <a:lstStyle/>
          <a:p>
            <a:r>
              <a:rPr lang="en-US" dirty="0"/>
              <a:t>Topaz, 4th Grade Class, Desert View </a:t>
            </a:r>
            <a:r>
              <a:rPr lang="en-US" dirty="0" smtClean="0"/>
              <a:t>Elementary</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Grp="1" noChangeAspect="1" noChangeArrowheads="1"/>
          </p:cNvPicPr>
          <p:nvPr>
            <p:ph idx="1"/>
          </p:nvPr>
        </p:nvPicPr>
        <p:blipFill>
          <a:blip r:embed="rId2" cstate="print"/>
          <a:srcRect/>
          <a:stretch>
            <a:fillRect/>
          </a:stretch>
        </p:blipFill>
        <p:spPr bwMode="auto">
          <a:xfrm>
            <a:off x="228600" y="1143000"/>
            <a:ext cx="4771311" cy="3581400"/>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Houses?!?!</a:t>
            </a:r>
            <a:endParaRPr lang="en-US" dirty="0"/>
          </a:p>
        </p:txBody>
      </p:sp>
      <p:pic>
        <p:nvPicPr>
          <p:cNvPr id="12291" name="Picture 3"/>
          <p:cNvPicPr>
            <a:picLocks noChangeAspect="1" noChangeArrowheads="1"/>
          </p:cNvPicPr>
          <p:nvPr/>
        </p:nvPicPr>
        <p:blipFill>
          <a:blip r:embed="rId3" cstate="print"/>
          <a:srcRect/>
          <a:stretch>
            <a:fillRect/>
          </a:stretch>
        </p:blipFill>
        <p:spPr bwMode="auto">
          <a:xfrm>
            <a:off x="5181600" y="4114800"/>
            <a:ext cx="3505200" cy="2552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a:t>
            </a:r>
            <a:r>
              <a:rPr lang="en-US" dirty="0"/>
              <a:t>27. Willing to serve in Armed Forces?</a:t>
            </a:r>
          </a:p>
          <a:p>
            <a:r>
              <a:rPr lang="en-US" dirty="0" smtClean="0"/>
              <a:t> </a:t>
            </a:r>
            <a:r>
              <a:rPr lang="en-US" dirty="0"/>
              <a:t>#28. Swear unqualified allegiance to United</a:t>
            </a:r>
          </a:p>
          <a:p>
            <a:pPr>
              <a:buNone/>
            </a:pPr>
            <a:r>
              <a:rPr lang="en-US" dirty="0"/>
              <a:t>States and forswear any form of allegiance to</a:t>
            </a:r>
          </a:p>
          <a:p>
            <a:pPr>
              <a:buNone/>
            </a:pPr>
            <a:r>
              <a:rPr lang="en-US" dirty="0" smtClean="0"/>
              <a:t>any </a:t>
            </a:r>
            <a:r>
              <a:rPr lang="en-US" dirty="0"/>
              <a:t>other organization?</a:t>
            </a:r>
          </a:p>
        </p:txBody>
      </p:sp>
      <p:sp>
        <p:nvSpPr>
          <p:cNvPr id="2" name="Title 1"/>
          <p:cNvSpPr>
            <a:spLocks noGrp="1"/>
          </p:cNvSpPr>
          <p:nvPr>
            <p:ph type="title"/>
          </p:nvPr>
        </p:nvSpPr>
        <p:spPr/>
        <p:txBody>
          <a:bodyPr>
            <a:normAutofit fontScale="90000"/>
          </a:bodyPr>
          <a:lstStyle/>
          <a:p>
            <a:r>
              <a:rPr lang="en-US" b="1" i="1" dirty="0" smtClean="0"/>
              <a:t>Question Of Loyalty</a:t>
            </a:r>
            <a:br>
              <a:rPr lang="en-US" b="1" i="1" dirty="0" smtClean="0"/>
            </a:br>
            <a:endParaRPr lang="en-US" dirty="0"/>
          </a:p>
        </p:txBody>
      </p:sp>
      <p:pic>
        <p:nvPicPr>
          <p:cNvPr id="13315" name="Picture 3"/>
          <p:cNvPicPr>
            <a:picLocks noChangeAspect="1" noChangeArrowheads="1"/>
          </p:cNvPicPr>
          <p:nvPr/>
        </p:nvPicPr>
        <p:blipFill>
          <a:blip r:embed="rId2" cstate="print"/>
          <a:srcRect/>
          <a:stretch>
            <a:fillRect/>
          </a:stretch>
        </p:blipFill>
        <p:spPr bwMode="auto">
          <a:xfrm>
            <a:off x="428626" y="3962400"/>
            <a:ext cx="8134350" cy="144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Business/Community </a:t>
            </a:r>
            <a:r>
              <a:rPr lang="en-US" dirty="0"/>
              <a:t>Leaders</a:t>
            </a:r>
          </a:p>
          <a:p>
            <a:r>
              <a:rPr lang="en-US" dirty="0" smtClean="0"/>
              <a:t>Japanese </a:t>
            </a:r>
            <a:r>
              <a:rPr lang="en-US" dirty="0"/>
              <a:t>Language School Instructors</a:t>
            </a:r>
          </a:p>
          <a:p>
            <a:r>
              <a:rPr lang="en-US" dirty="0" smtClean="0"/>
              <a:t> </a:t>
            </a:r>
            <a:r>
              <a:rPr lang="en-US" dirty="0"/>
              <a:t>Religious Leaders</a:t>
            </a:r>
          </a:p>
          <a:p>
            <a:r>
              <a:rPr lang="en-US" dirty="0" smtClean="0"/>
              <a:t> </a:t>
            </a:r>
            <a:r>
              <a:rPr lang="en-US" dirty="0"/>
              <a:t>By evening of December 7, 1941, the FBI had</a:t>
            </a:r>
          </a:p>
          <a:p>
            <a:r>
              <a:rPr lang="en-US" dirty="0"/>
              <a:t>taken 736 Japanese aliens into custody. By</a:t>
            </a:r>
          </a:p>
          <a:p>
            <a:r>
              <a:rPr lang="en-US" dirty="0"/>
              <a:t>December 11th that number had grown to</a:t>
            </a:r>
          </a:p>
          <a:p>
            <a:r>
              <a:rPr lang="en-US" dirty="0"/>
              <a:t>1370.</a:t>
            </a:r>
          </a:p>
        </p:txBody>
      </p:sp>
      <p:sp>
        <p:nvSpPr>
          <p:cNvPr id="2" name="Title 1"/>
          <p:cNvSpPr>
            <a:spLocks noGrp="1"/>
          </p:cNvSpPr>
          <p:nvPr>
            <p:ph type="title"/>
          </p:nvPr>
        </p:nvSpPr>
        <p:spPr/>
        <p:txBody>
          <a:bodyPr>
            <a:normAutofit fontScale="90000"/>
          </a:bodyPr>
          <a:lstStyle/>
          <a:p>
            <a:r>
              <a:rPr lang="en-US" b="1" i="1" dirty="0" smtClean="0"/>
              <a:t>Immediate FBI Roundup </a:t>
            </a:r>
            <a:br>
              <a:rPr lang="en-US" b="1" i="1" dirty="0" smtClean="0"/>
            </a:br>
            <a:r>
              <a:rPr lang="en-US" b="1" i="1" dirty="0" smtClean="0"/>
              <a:t>after Pearl Harbor</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Some </a:t>
            </a:r>
            <a:r>
              <a:rPr lang="en-US" dirty="0"/>
              <a:t>25,000 Japanese Americans served</a:t>
            </a:r>
          </a:p>
          <a:p>
            <a:pPr>
              <a:buNone/>
            </a:pPr>
            <a:r>
              <a:rPr lang="en-US" dirty="0"/>
              <a:t>during WWII</a:t>
            </a:r>
          </a:p>
          <a:p>
            <a:r>
              <a:rPr lang="en-US" dirty="0" smtClean="0"/>
              <a:t>The </a:t>
            </a:r>
            <a:r>
              <a:rPr lang="en-US" dirty="0"/>
              <a:t>Draft : December 1943, JA’s reclassified</a:t>
            </a:r>
          </a:p>
          <a:p>
            <a:pPr>
              <a:buNone/>
            </a:pPr>
            <a:r>
              <a:rPr lang="en-US" dirty="0"/>
              <a:t>to permit drafting into military service</a:t>
            </a:r>
          </a:p>
          <a:p>
            <a:r>
              <a:rPr lang="en-US" dirty="0" smtClean="0"/>
              <a:t>Opposition </a:t>
            </a:r>
            <a:r>
              <a:rPr lang="en-US" dirty="0"/>
              <a:t>to the draft. What would you do?</a:t>
            </a:r>
          </a:p>
          <a:p>
            <a:r>
              <a:rPr lang="en-US" dirty="0" smtClean="0"/>
              <a:t>Heart </a:t>
            </a:r>
            <a:r>
              <a:rPr lang="en-US" dirty="0"/>
              <a:t>Mountain Resistors</a:t>
            </a:r>
          </a:p>
          <a:p>
            <a:r>
              <a:rPr lang="en-US" dirty="0" smtClean="0"/>
              <a:t>315 </a:t>
            </a:r>
            <a:r>
              <a:rPr lang="en-US" dirty="0"/>
              <a:t>Refused Induction, 263 Convicted of Draft</a:t>
            </a:r>
          </a:p>
          <a:p>
            <a:r>
              <a:rPr lang="en-US" dirty="0"/>
              <a:t>Evasion, Three-year jail sentences</a:t>
            </a:r>
          </a:p>
        </p:txBody>
      </p:sp>
      <p:sp>
        <p:nvSpPr>
          <p:cNvPr id="2" name="Title 1"/>
          <p:cNvSpPr>
            <a:spLocks noGrp="1"/>
          </p:cNvSpPr>
          <p:nvPr>
            <p:ph type="title"/>
          </p:nvPr>
        </p:nvSpPr>
        <p:spPr/>
        <p:txBody>
          <a:bodyPr>
            <a:normAutofit fontScale="90000"/>
          </a:bodyPr>
          <a:lstStyle/>
          <a:p>
            <a:r>
              <a:rPr lang="en-US" b="1" i="1" dirty="0" smtClean="0"/>
              <a:t>Japanese Americans</a:t>
            </a:r>
            <a:br>
              <a:rPr lang="en-US" b="1" i="1" dirty="0" smtClean="0"/>
            </a:br>
            <a:r>
              <a:rPr lang="en-US" b="1" i="1" dirty="0" smtClean="0"/>
              <a:t>in the Military</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Combined </a:t>
            </a:r>
            <a:r>
              <a:rPr lang="en-US" dirty="0"/>
              <a:t>100th Battalion / 442nd Regimental</a:t>
            </a:r>
          </a:p>
          <a:p>
            <a:r>
              <a:rPr lang="en-US" dirty="0"/>
              <a:t>Combat Team, was most decorated unit</a:t>
            </a:r>
          </a:p>
          <a:p>
            <a:r>
              <a:rPr lang="en-US" dirty="0" smtClean="0"/>
              <a:t>Never </a:t>
            </a:r>
            <a:r>
              <a:rPr lang="en-US" dirty="0"/>
              <a:t>numbering more than 4,500, earned</a:t>
            </a:r>
          </a:p>
          <a:p>
            <a:pPr>
              <a:buNone/>
            </a:pPr>
            <a:r>
              <a:rPr lang="en-US" dirty="0" smtClean="0"/>
              <a:t>over </a:t>
            </a:r>
            <a:r>
              <a:rPr lang="en-US" dirty="0"/>
              <a:t>18,000 individual decorations, suffered</a:t>
            </a:r>
          </a:p>
          <a:p>
            <a:pPr>
              <a:buNone/>
            </a:pPr>
            <a:r>
              <a:rPr lang="en-US" dirty="0"/>
              <a:t>casualty rate of 300 percent</a:t>
            </a:r>
          </a:p>
          <a:p>
            <a:r>
              <a:rPr lang="en-US" dirty="0" smtClean="0"/>
              <a:t>Importance </a:t>
            </a:r>
            <a:r>
              <a:rPr lang="en-US" dirty="0"/>
              <a:t>of JA Military Intelligence</a:t>
            </a:r>
          </a:p>
        </p:txBody>
      </p:sp>
      <p:sp>
        <p:nvSpPr>
          <p:cNvPr id="2" name="Title 1"/>
          <p:cNvSpPr>
            <a:spLocks noGrp="1"/>
          </p:cNvSpPr>
          <p:nvPr>
            <p:ph type="title"/>
          </p:nvPr>
        </p:nvSpPr>
        <p:spPr/>
        <p:txBody>
          <a:bodyPr>
            <a:normAutofit fontScale="90000"/>
          </a:bodyPr>
          <a:lstStyle/>
          <a:p>
            <a:r>
              <a:rPr lang="en-US" b="1" i="1" dirty="0" smtClean="0"/>
              <a:t>Japanese Americans in Combat</a:t>
            </a:r>
            <a:br>
              <a:rPr lang="en-US" b="1" i="1" dirty="0" smtClean="0"/>
            </a:b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Picture 4"/>
          <p:cNvPicPr>
            <a:picLocks noGrp="1" noChangeAspect="1" noChangeArrowheads="1"/>
          </p:cNvPicPr>
          <p:nvPr>
            <p:ph idx="1"/>
          </p:nvPr>
        </p:nvPicPr>
        <p:blipFill>
          <a:blip r:embed="rId2" cstate="print"/>
          <a:stretch>
            <a:fillRect/>
          </a:stretch>
        </p:blipFill>
        <p:spPr bwMode="auto">
          <a:xfrm>
            <a:off x="5429250" y="3276600"/>
            <a:ext cx="3714750" cy="2924175"/>
          </a:xfrm>
          <a:prstGeom prst="rect">
            <a:avLst/>
          </a:prstGeom>
          <a:noFill/>
          <a:ln w="9525">
            <a:noFill/>
            <a:miter lim="800000"/>
            <a:headEnd/>
            <a:tailEnd/>
          </a:ln>
        </p:spPr>
      </p:pic>
      <p:sp>
        <p:nvSpPr>
          <p:cNvPr id="2" name="Title 1"/>
          <p:cNvSpPr>
            <a:spLocks noGrp="1"/>
          </p:cNvSpPr>
          <p:nvPr>
            <p:ph type="title"/>
          </p:nvPr>
        </p:nvSpPr>
        <p:spPr/>
        <p:txBody>
          <a:bodyPr/>
          <a:lstStyle/>
          <a:p>
            <a:endParaRPr lang="en-US"/>
          </a:p>
        </p:txBody>
      </p:sp>
      <p:pic>
        <p:nvPicPr>
          <p:cNvPr id="14342" name="Picture 6"/>
          <p:cNvPicPr>
            <a:picLocks noChangeAspect="1" noChangeArrowheads="1"/>
          </p:cNvPicPr>
          <p:nvPr/>
        </p:nvPicPr>
        <p:blipFill>
          <a:blip r:embed="rId3" cstate="print"/>
          <a:srcRect/>
          <a:stretch>
            <a:fillRect/>
          </a:stretch>
        </p:blipFill>
        <p:spPr bwMode="auto">
          <a:xfrm>
            <a:off x="381000" y="304800"/>
            <a:ext cx="3933825" cy="2952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Japanese would voluntarily move because it was safer for them in the camps. They were fenced in and bullies were fenced out.</a:t>
            </a:r>
          </a:p>
          <a:p>
            <a:r>
              <a:rPr lang="en-US" dirty="0" smtClean="0"/>
              <a:t>Topaz impacted Utah because Utahans got to meet them and actually know and like them (perceptions changed), they became the farm labor force so man could go to war or go to college, and they decided to stay in Utah</a:t>
            </a:r>
            <a:endParaRPr lang="en-US" dirty="0"/>
          </a:p>
        </p:txBody>
      </p:sp>
      <p:sp>
        <p:nvSpPr>
          <p:cNvPr id="3" name="Title 2"/>
          <p:cNvSpPr>
            <a:spLocks noGrp="1"/>
          </p:cNvSpPr>
          <p:nvPr>
            <p:ph type="title"/>
          </p:nvPr>
        </p:nvSpPr>
        <p:spPr/>
        <p:txBody>
          <a:bodyPr/>
          <a:lstStyle/>
          <a:p>
            <a:r>
              <a:rPr lang="en-US" dirty="0" smtClean="0"/>
              <a:t>ON TEST</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Concentration Camps- 1. Purpose was to kill 2. Dehumanized (shaved, numbers instead of names, starved) 3. Separated families and genders 4. All their belongings taken away</a:t>
            </a:r>
          </a:p>
          <a:p>
            <a:r>
              <a:rPr lang="en-US" dirty="0" smtClean="0"/>
              <a:t>Internment Camps- 1. Lived as family 2. Normal as possible (school, clubs, churches)  3. Were often released daily to work 4. Kept all their belongs.</a:t>
            </a:r>
          </a:p>
          <a:p>
            <a:r>
              <a:rPr lang="en-US" dirty="0" smtClean="0"/>
              <a:t>SIMILARITY- Both picked on ethnicity and imprisoned them out of fear with no </a:t>
            </a:r>
            <a:r>
              <a:rPr lang="en-US" smtClean="0"/>
              <a:t>solid proof.</a:t>
            </a:r>
            <a:endParaRPr lang="en-US" dirty="0"/>
          </a:p>
        </p:txBody>
      </p:sp>
      <p:sp>
        <p:nvSpPr>
          <p:cNvPr id="3" name="Title 2"/>
          <p:cNvSpPr>
            <a:spLocks noGrp="1"/>
          </p:cNvSpPr>
          <p:nvPr>
            <p:ph type="title"/>
          </p:nvPr>
        </p:nvSpPr>
        <p:spPr/>
        <p:txBody>
          <a:bodyPr/>
          <a:lstStyle/>
          <a:p>
            <a:r>
              <a:rPr lang="en-US" dirty="0" smtClean="0"/>
              <a:t>On Test</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srcRect/>
          <a:stretch>
            <a:fillRect/>
          </a:stretch>
        </p:blipFill>
        <p:spPr bwMode="auto">
          <a:xfrm>
            <a:off x="1676400" y="1752600"/>
            <a:ext cx="5453062" cy="4455021"/>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FBI search of Japanese Homes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400" dirty="0"/>
              <a:t>Japanese taken in surprise raids by the FBI</a:t>
            </a:r>
            <a:br>
              <a:rPr lang="en-US" sz="3400" dirty="0"/>
            </a:br>
            <a:r>
              <a:rPr lang="en-US" sz="3400" dirty="0"/>
              <a:t>Near Santa Barbara, CA</a:t>
            </a:r>
          </a:p>
        </p:txBody>
      </p:sp>
      <p:pic>
        <p:nvPicPr>
          <p:cNvPr id="3074" name="Picture 2"/>
          <p:cNvPicPr>
            <a:picLocks noChangeAspect="1" noChangeArrowheads="1"/>
          </p:cNvPicPr>
          <p:nvPr/>
        </p:nvPicPr>
        <p:blipFill>
          <a:blip r:embed="rId2" cstate="print"/>
          <a:srcRect/>
          <a:stretch>
            <a:fillRect/>
          </a:stretch>
        </p:blipFill>
        <p:spPr bwMode="auto">
          <a:xfrm>
            <a:off x="1524000" y="1676400"/>
            <a:ext cx="6172200" cy="472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 </a:t>
            </a:r>
            <a:r>
              <a:rPr lang="en-US" dirty="0"/>
              <a:t>February 19, 1942 President Franklin D.</a:t>
            </a:r>
          </a:p>
          <a:p>
            <a:r>
              <a:rPr lang="en-US" dirty="0"/>
              <a:t>Roosevelt issues E.O. 9066 which orders</a:t>
            </a:r>
          </a:p>
          <a:p>
            <a:pPr>
              <a:buNone/>
            </a:pPr>
            <a:r>
              <a:rPr lang="en-US" dirty="0"/>
              <a:t>removal of all persons of Japanese ancestry</a:t>
            </a:r>
          </a:p>
          <a:p>
            <a:pPr>
              <a:buNone/>
            </a:pPr>
            <a:r>
              <a:rPr lang="en-US" dirty="0" smtClean="0"/>
              <a:t>from </a:t>
            </a:r>
            <a:r>
              <a:rPr lang="en-US" dirty="0"/>
              <a:t>West Coast areas</a:t>
            </a:r>
          </a:p>
          <a:p>
            <a:r>
              <a:rPr lang="en-US" dirty="0" smtClean="0"/>
              <a:t> </a:t>
            </a:r>
            <a:r>
              <a:rPr lang="en-US" dirty="0"/>
              <a:t>120,000 Japanese Americans immediately</a:t>
            </a:r>
          </a:p>
          <a:p>
            <a:pPr>
              <a:buNone/>
            </a:pPr>
            <a:r>
              <a:rPr lang="en-US" dirty="0"/>
              <a:t>had their civil rights suspended</a:t>
            </a:r>
          </a:p>
          <a:p>
            <a:r>
              <a:rPr lang="en-US" dirty="0" smtClean="0"/>
              <a:t> </a:t>
            </a:r>
            <a:r>
              <a:rPr lang="en-US" dirty="0"/>
              <a:t>Two thirds were citizens born in the U.S.</a:t>
            </a:r>
          </a:p>
        </p:txBody>
      </p:sp>
      <p:sp>
        <p:nvSpPr>
          <p:cNvPr id="2" name="Title 1"/>
          <p:cNvSpPr>
            <a:spLocks noGrp="1"/>
          </p:cNvSpPr>
          <p:nvPr>
            <p:ph type="title"/>
          </p:nvPr>
        </p:nvSpPr>
        <p:spPr/>
        <p:txBody>
          <a:bodyPr>
            <a:normAutofit fontScale="90000"/>
          </a:bodyPr>
          <a:lstStyle/>
          <a:p>
            <a:r>
              <a:rPr lang="en-US" b="1" i="1" dirty="0" smtClean="0"/>
              <a:t>Executive Order 9066</a:t>
            </a:r>
            <a:br>
              <a:rPr lang="en-US" b="1" i="1" dirty="0" smtClean="0"/>
            </a:b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 </a:t>
            </a:r>
            <a:r>
              <a:rPr lang="en-US" dirty="0"/>
              <a:t>Forced Sale or liquidation of businesses and</a:t>
            </a:r>
          </a:p>
          <a:p>
            <a:pPr>
              <a:buNone/>
            </a:pPr>
            <a:r>
              <a:rPr lang="en-US" dirty="0" smtClean="0"/>
              <a:t>Homes</a:t>
            </a:r>
            <a:endParaRPr lang="en-US" dirty="0"/>
          </a:p>
          <a:p>
            <a:r>
              <a:rPr lang="en-US" dirty="0" smtClean="0"/>
              <a:t>Required </a:t>
            </a:r>
            <a:r>
              <a:rPr lang="en-US" dirty="0"/>
              <a:t>registration was the first step toward</a:t>
            </a:r>
          </a:p>
          <a:p>
            <a:pPr>
              <a:buNone/>
            </a:pPr>
            <a:r>
              <a:rPr lang="en-US" dirty="0" smtClean="0"/>
              <a:t>Removal</a:t>
            </a:r>
            <a:endParaRPr lang="en-US" dirty="0"/>
          </a:p>
          <a:p>
            <a:r>
              <a:rPr lang="en-US" dirty="0" smtClean="0"/>
              <a:t>So-called </a:t>
            </a:r>
            <a:r>
              <a:rPr lang="en-US" dirty="0"/>
              <a:t>“voluntary evacuation” period</a:t>
            </a:r>
          </a:p>
          <a:p>
            <a:r>
              <a:rPr lang="en-US" dirty="0" smtClean="0"/>
              <a:t>108 </a:t>
            </a:r>
            <a:r>
              <a:rPr lang="en-US" dirty="0"/>
              <a:t>Civilian Exclusion Orders were issued</a:t>
            </a:r>
          </a:p>
        </p:txBody>
      </p:sp>
      <p:sp>
        <p:nvSpPr>
          <p:cNvPr id="2" name="Title 1"/>
          <p:cNvSpPr>
            <a:spLocks noGrp="1"/>
          </p:cNvSpPr>
          <p:nvPr>
            <p:ph type="title"/>
          </p:nvPr>
        </p:nvSpPr>
        <p:spPr/>
        <p:txBody>
          <a:bodyPr>
            <a:normAutofit fontScale="90000"/>
          </a:bodyPr>
          <a:lstStyle/>
          <a:p>
            <a:r>
              <a:rPr lang="en-US" b="1" i="1" dirty="0" smtClean="0"/>
              <a:t>Civilian Exclusion Orders</a:t>
            </a:r>
            <a:br>
              <a:rPr lang="en-US" b="1" i="1" dirty="0" smtClean="0"/>
            </a:b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cstate="print"/>
          <a:srcRect/>
          <a:stretch>
            <a:fillRect/>
          </a:stretch>
        </p:blipFill>
        <p:spPr bwMode="auto">
          <a:xfrm>
            <a:off x="304800" y="152400"/>
            <a:ext cx="3857625" cy="2571750"/>
          </a:xfrm>
          <a:prstGeom prst="rect">
            <a:avLst/>
          </a:prstGeom>
          <a:noFill/>
          <a:ln w="9525">
            <a:noFill/>
            <a:miter lim="800000"/>
            <a:headEnd/>
            <a:tailEnd/>
          </a:ln>
        </p:spPr>
      </p:pic>
      <p:sp>
        <p:nvSpPr>
          <p:cNvPr id="2" name="Title 1"/>
          <p:cNvSpPr>
            <a:spLocks noGrp="1"/>
          </p:cNvSpPr>
          <p:nvPr>
            <p:ph type="title"/>
          </p:nvPr>
        </p:nvSpPr>
        <p:spPr/>
        <p:txBody>
          <a:bodyPr/>
          <a:lstStyle/>
          <a:p>
            <a:endParaRPr lang="en-US"/>
          </a:p>
        </p:txBody>
      </p:sp>
      <p:pic>
        <p:nvPicPr>
          <p:cNvPr id="4099" name="Picture 3"/>
          <p:cNvPicPr>
            <a:picLocks noChangeAspect="1" noChangeArrowheads="1"/>
          </p:cNvPicPr>
          <p:nvPr/>
        </p:nvPicPr>
        <p:blipFill>
          <a:blip r:embed="rId3" cstate="print"/>
          <a:srcRect/>
          <a:stretch>
            <a:fillRect/>
          </a:stretch>
        </p:blipFill>
        <p:spPr bwMode="auto">
          <a:xfrm>
            <a:off x="4419600" y="228600"/>
            <a:ext cx="3933825" cy="2952750"/>
          </a:xfrm>
          <a:prstGeom prst="rect">
            <a:avLst/>
          </a:prstGeom>
          <a:noFill/>
          <a:ln w="9525">
            <a:noFill/>
            <a:miter lim="800000"/>
            <a:headEnd/>
            <a:tailEnd/>
          </a:ln>
        </p:spPr>
      </p:pic>
      <p:pic>
        <p:nvPicPr>
          <p:cNvPr id="4100" name="Picture 4"/>
          <p:cNvPicPr>
            <a:picLocks noChangeAspect="1" noChangeArrowheads="1"/>
          </p:cNvPicPr>
          <p:nvPr/>
        </p:nvPicPr>
        <p:blipFill>
          <a:blip r:embed="rId4" cstate="print"/>
          <a:srcRect/>
          <a:stretch>
            <a:fillRect/>
          </a:stretch>
        </p:blipFill>
        <p:spPr bwMode="auto">
          <a:xfrm>
            <a:off x="5181600" y="2743200"/>
            <a:ext cx="3771900" cy="4572000"/>
          </a:xfrm>
          <a:prstGeom prst="rect">
            <a:avLst/>
          </a:prstGeom>
          <a:noFill/>
          <a:ln w="9525">
            <a:noFill/>
            <a:miter lim="800000"/>
            <a:headEnd/>
            <a:tailEnd/>
          </a:ln>
        </p:spPr>
      </p:pic>
      <p:pic>
        <p:nvPicPr>
          <p:cNvPr id="4101" name="Picture 5"/>
          <p:cNvPicPr>
            <a:picLocks noChangeAspect="1" noChangeArrowheads="1"/>
          </p:cNvPicPr>
          <p:nvPr/>
        </p:nvPicPr>
        <p:blipFill>
          <a:blip r:embed="rId5" cstate="print"/>
          <a:srcRect/>
          <a:stretch>
            <a:fillRect/>
          </a:stretch>
        </p:blipFill>
        <p:spPr bwMode="auto">
          <a:xfrm>
            <a:off x="685800" y="3581400"/>
            <a:ext cx="3848100" cy="2847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cstate="print"/>
          <a:srcRect/>
          <a:stretch>
            <a:fillRect/>
          </a:stretch>
        </p:blipFill>
        <p:spPr bwMode="auto">
          <a:xfrm>
            <a:off x="573243" y="609599"/>
            <a:ext cx="6894357" cy="5609581"/>
          </a:xfrm>
          <a:prstGeom prst="rect">
            <a:avLst/>
          </a:prstGeom>
          <a:noFill/>
          <a:ln w="9525">
            <a:noFill/>
            <a:miter lim="800000"/>
            <a:headEnd/>
            <a:tailEnd/>
          </a:ln>
        </p:spPr>
      </p:pic>
      <p:sp>
        <p:nvSpPr>
          <p:cNvPr id="2" name="Title 1"/>
          <p:cNvSpPr>
            <a:spLocks noGrp="1"/>
          </p:cNvSpPr>
          <p:nvPr>
            <p:ph type="title"/>
          </p:nvPr>
        </p:nvSpPr>
        <p:spPr/>
        <p:txBody>
          <a:bodyPr/>
          <a:lstStyle/>
          <a:p>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i="1" dirty="0" smtClean="0"/>
              <a:t>Decision To Imprison A People</a:t>
            </a:r>
            <a:endParaRPr lang="en-US" dirty="0"/>
          </a:p>
        </p:txBody>
      </p:sp>
      <p:sp>
        <p:nvSpPr>
          <p:cNvPr id="4" name="Rectangle 3"/>
          <p:cNvSpPr/>
          <p:nvPr/>
        </p:nvSpPr>
        <p:spPr>
          <a:xfrm>
            <a:off x="762000" y="1676400"/>
            <a:ext cx="7086600" cy="3539430"/>
          </a:xfrm>
          <a:prstGeom prst="rect">
            <a:avLst/>
          </a:prstGeom>
        </p:spPr>
        <p:txBody>
          <a:bodyPr wrap="square">
            <a:spAutoFit/>
          </a:bodyPr>
          <a:lstStyle/>
          <a:p>
            <a:pPr>
              <a:buFont typeface="Arial" pitchFamily="34" charset="0"/>
              <a:buChar char="•"/>
            </a:pPr>
            <a:r>
              <a:rPr lang="en-US" sz="3200" dirty="0" smtClean="0"/>
              <a:t>Forced </a:t>
            </a:r>
            <a:r>
              <a:rPr lang="en-US" sz="3200" dirty="0"/>
              <a:t>Removal Necessary</a:t>
            </a:r>
          </a:p>
          <a:p>
            <a:pPr>
              <a:buFont typeface="Arial" pitchFamily="34" charset="0"/>
              <a:buChar char="•"/>
            </a:pPr>
            <a:r>
              <a:rPr lang="en-US" sz="3200" dirty="0" smtClean="0"/>
              <a:t>First </a:t>
            </a:r>
            <a:r>
              <a:rPr lang="en-US" sz="3200" dirty="0"/>
              <a:t>Stop – Temporary Assembly Centers</a:t>
            </a:r>
          </a:p>
          <a:p>
            <a:pPr>
              <a:buFont typeface="Arial" pitchFamily="34" charset="0"/>
              <a:buChar char="•"/>
            </a:pPr>
            <a:r>
              <a:rPr lang="en-US" sz="3200" dirty="0" smtClean="0"/>
              <a:t>The </a:t>
            </a:r>
            <a:r>
              <a:rPr lang="en-US" sz="3200" dirty="0"/>
              <a:t>Ten Permanent War Relocation Centers</a:t>
            </a:r>
          </a:p>
          <a:p>
            <a:r>
              <a:rPr lang="it-IT" sz="3200" dirty="0" smtClean="0"/>
              <a:t>Manzanar</a:t>
            </a:r>
            <a:r>
              <a:rPr lang="it-IT" sz="3200" dirty="0"/>
              <a:t>, Tule Lake, Poston, Gila River,</a:t>
            </a:r>
          </a:p>
          <a:p>
            <a:r>
              <a:rPr lang="es-ES" sz="3200" dirty="0" err="1"/>
              <a:t>Minidoka</a:t>
            </a:r>
            <a:r>
              <a:rPr lang="es-ES" sz="3200" dirty="0"/>
              <a:t>, </a:t>
            </a:r>
            <a:r>
              <a:rPr lang="es-ES" sz="3200" dirty="0" err="1"/>
              <a:t>Heart</a:t>
            </a:r>
            <a:r>
              <a:rPr lang="es-ES" sz="3200" dirty="0"/>
              <a:t> </a:t>
            </a:r>
            <a:r>
              <a:rPr lang="es-ES" sz="3200" dirty="0" err="1"/>
              <a:t>Mtn.</a:t>
            </a:r>
            <a:r>
              <a:rPr lang="es-ES" sz="3200" dirty="0"/>
              <a:t>, Granada, </a:t>
            </a:r>
            <a:r>
              <a:rPr lang="es-ES" sz="3200" dirty="0" err="1"/>
              <a:t>Topaz</a:t>
            </a:r>
            <a:r>
              <a:rPr lang="es-ES" sz="3200" dirty="0"/>
              <a:t>,</a:t>
            </a:r>
          </a:p>
          <a:p>
            <a:r>
              <a:rPr lang="en-US" sz="3200" dirty="0" err="1"/>
              <a:t>Rohwer</a:t>
            </a:r>
            <a:r>
              <a:rPr lang="en-US" sz="3200" dirty="0"/>
              <a:t>, Jerome.</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212</TotalTime>
  <Words>532</Words>
  <Application>Microsoft Office PowerPoint</Application>
  <PresentationFormat>On-screen Show (4:3)</PresentationFormat>
  <Paragraphs>79</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Paper</vt:lpstr>
      <vt:lpstr>Slide 1</vt:lpstr>
      <vt:lpstr>Immediate FBI Roundup  after Pearl Harbor</vt:lpstr>
      <vt:lpstr>FBI search of Japanese Homes</vt:lpstr>
      <vt:lpstr>Japanese taken in surprise raids by the FBI Near Santa Barbara, CA</vt:lpstr>
      <vt:lpstr>Executive Order 9066 </vt:lpstr>
      <vt:lpstr>Civilian Exclusion Orders </vt:lpstr>
      <vt:lpstr>Slide 7</vt:lpstr>
      <vt:lpstr>Slide 8</vt:lpstr>
      <vt:lpstr>Decision To Imprison A People</vt:lpstr>
      <vt:lpstr>Slide 10</vt:lpstr>
      <vt:lpstr>Slide 11</vt:lpstr>
      <vt:lpstr>Tanforan</vt:lpstr>
      <vt:lpstr>Life Behind Barbed Wire </vt:lpstr>
      <vt:lpstr>Slide 14</vt:lpstr>
      <vt:lpstr>Life in Camp </vt:lpstr>
      <vt:lpstr>Slide 16</vt:lpstr>
      <vt:lpstr>Topaz, 4th Grade Class, Desert View Elementary</vt:lpstr>
      <vt:lpstr>Houses?!?!</vt:lpstr>
      <vt:lpstr>Question Of Loyalty </vt:lpstr>
      <vt:lpstr>Japanese Americans in the Military</vt:lpstr>
      <vt:lpstr>Japanese Americans in Combat </vt:lpstr>
      <vt:lpstr>Slide 22</vt:lpstr>
      <vt:lpstr>ON TEST</vt:lpstr>
      <vt:lpstr>On Test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Christiana</dc:creator>
  <cp:lastModifiedBy>christiana.forbush</cp:lastModifiedBy>
  <cp:revision>4</cp:revision>
  <dcterms:created xsi:type="dcterms:W3CDTF">2010-04-20T23:31:54Z</dcterms:created>
  <dcterms:modified xsi:type="dcterms:W3CDTF">2011-04-27T19:12:54Z</dcterms:modified>
</cp:coreProperties>
</file>